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2" autoAdjust="0"/>
    <p:restoredTop sz="94708" autoAdjust="0"/>
  </p:normalViewPr>
  <p:slideViewPr>
    <p:cSldViewPr>
      <p:cViewPr>
        <p:scale>
          <a:sx n="50" d="100"/>
          <a:sy n="50" d="100"/>
        </p:scale>
        <p:origin x="-396" y="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23BA7-E6EA-4334-80AB-4FC3B2EF3017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0B01D-6653-4CCF-9159-A20B9E1358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Good morning, family. Today we’re exploring a practical way our church can love God’s creation and our neighbors at the same time.”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This isn’t politics — it’s obedience to Scripture.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are real plants right in our communities. We don’t have to shut them down — we can transform their exhaust.”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not experimental — it’s working today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These tiny tubes are stronger than steel and worth up to $40,000 per ton.”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These are annual figures reflect</a:t>
            </a:r>
            <a:r>
              <a:rPr lang="en-US" baseline="0" dirty="0" smtClean="0"/>
              <a:t> year one</a:t>
            </a:r>
            <a:r>
              <a:rPr lang="en-US" dirty="0" smtClean="0"/>
              <a:t>. We start small and grow with the cash flow. Toward a billion dollar Revenue</a:t>
            </a:r>
            <a:r>
              <a:rPr lang="en-US" baseline="0" dirty="0" smtClean="0"/>
              <a:t> stream at scale</a:t>
            </a:r>
            <a:r>
              <a:rPr lang="en-US" dirty="0" smtClean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the same model many churches already use for solar and community development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create good jobs while literally locking carbon away for centuries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isn’t risky speculation — it’s strategic, faith-filled innovation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0B01D-6653-4CCF-9159-A20B9E1358A3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DC03C94-0C3D-4477-AC6F-4C74C4CA5BAB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94909E-C74D-4D8E-98D1-B97423D438B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Stewarding God’s Creation: A Smart &amp; Faithful Opportunity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700" dirty="0" smtClean="0"/>
              <a:t> Turning Power Plant Emissions into Jobs, Revenue &amp; Blessing</a:t>
            </a:r>
            <a:br>
              <a:rPr lang="en-US" sz="2700" dirty="0" smtClean="0"/>
            </a:br>
            <a:r>
              <a:rPr lang="en-US" sz="2700" dirty="0" smtClean="0"/>
              <a:t>Church of Eternal </a:t>
            </a:r>
            <a:endParaRPr lang="en-US" dirty="0"/>
          </a:p>
        </p:txBody>
      </p:sp>
      <p:pic>
        <p:nvPicPr>
          <p:cNvPr id="8" name="Content Placeholder 7" descr="God created us to be stewartt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3401" y="1524001"/>
            <a:ext cx="7772400" cy="4038600"/>
          </a:xfrm>
        </p:spPr>
      </p:pic>
      <p:sp>
        <p:nvSpPr>
          <p:cNvPr id="9" name="Rectangle 8"/>
          <p:cNvSpPr/>
          <p:nvPr/>
        </p:nvSpPr>
        <p:spPr>
          <a:xfrm>
            <a:off x="762000" y="55626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Pastor Chris' Blog: Stewardship &amp; Responsibility - Reflections from Eden | A Sermon on Genesis 2:15-20 &amp; Matthew 25:15-30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/>
              <a:t/>
            </a:r>
            <a:br>
              <a:rPr lang="en-US" sz="2700" b="1" dirty="0"/>
            </a:b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3200" dirty="0" smtClean="0"/>
              <a:t>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latin typeface="Calibri" pitchFamily="34" charset="0"/>
              </a:rPr>
              <a:t>Biblical </a:t>
            </a:r>
            <a:r>
              <a:rPr lang="en-US" sz="3200" dirty="0" smtClean="0">
                <a:latin typeface="Calibri" pitchFamily="34" charset="0"/>
              </a:rPr>
              <a:t>Foundation: God Calls Us to Be Stewards </a:t>
            </a:r>
            <a:br>
              <a:rPr lang="en-US" sz="3200" dirty="0" smtClean="0">
                <a:latin typeface="Calibri" pitchFamily="34" charset="0"/>
              </a:rPr>
            </a:br>
            <a:r>
              <a:rPr lang="en-US" sz="2800" dirty="0" smtClean="0">
                <a:latin typeface="Calibri" pitchFamily="34" charset="0"/>
              </a:rPr>
              <a:t>“The Lord God took the man and put him in the Garden of Eden to work it and take care of it.” — Genesis </a:t>
            </a:r>
            <a:r>
              <a:rPr lang="en-US" sz="2800" dirty="0" smtClean="0">
                <a:latin typeface="Calibri" pitchFamily="34" charset="0"/>
              </a:rPr>
              <a:t>2:15;  </a:t>
            </a:r>
            <a:br>
              <a:rPr lang="en-US" sz="2800" dirty="0" smtClean="0">
                <a:latin typeface="Calibri" pitchFamily="34" charset="0"/>
              </a:rPr>
            </a:br>
            <a:r>
              <a:rPr lang="en-US" sz="2800" dirty="0" smtClean="0">
                <a:latin typeface="Calibri" pitchFamily="34" charset="0"/>
              </a:rPr>
              <a:t>“</a:t>
            </a:r>
            <a:r>
              <a:rPr lang="en-US" sz="2800" dirty="0" smtClean="0">
                <a:latin typeface="Calibri" pitchFamily="34" charset="0"/>
              </a:rPr>
              <a:t>The earth is the Lord’s, and everything in it.” — Psalm 24:1</a:t>
            </a:r>
            <a:br>
              <a:rPr lang="en-US" sz="2800" dirty="0" smtClean="0">
                <a:latin typeface="Calibri" pitchFamily="34" charset="0"/>
              </a:rPr>
            </a:br>
            <a:r>
              <a:rPr lang="en-US" sz="2800" dirty="0" smtClean="0">
                <a:latin typeface="Calibri" pitchFamily="34" charset="0"/>
              </a:rPr>
              <a:t>Our NY based church  is perfectly positioned to lead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endParaRPr lang="en-US" sz="2200" dirty="0"/>
          </a:p>
        </p:txBody>
      </p:sp>
      <p:pic>
        <p:nvPicPr>
          <p:cNvPr id="4" name="Content Placeholder 3" descr="Are We, Indeed, the Stewards of Eden  Cateclesia Institute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20196"/>
          <a:stretch>
            <a:fillRect/>
          </a:stretch>
        </p:blipFill>
        <p:spPr>
          <a:xfrm>
            <a:off x="1295400" y="3200400"/>
            <a:ext cx="7086600" cy="2819400"/>
          </a:xfrm>
        </p:spPr>
      </p:pic>
      <p:sp>
        <p:nvSpPr>
          <p:cNvPr id="5" name="Rectangle 4"/>
          <p:cNvSpPr/>
          <p:nvPr/>
        </p:nvSpPr>
        <p:spPr>
          <a:xfrm>
            <a:off x="1371600" y="6096000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Are We, Indeed, the Stewards of Eden? - </a:t>
            </a:r>
            <a:r>
              <a:rPr lang="en-US" dirty="0" err="1" smtClean="0"/>
              <a:t>Cateclesia</a:t>
            </a:r>
            <a:r>
              <a:rPr lang="en-US" dirty="0" smtClean="0"/>
              <a:t> Institute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sz="3600" b="1" dirty="0" smtClean="0"/>
              <a:t>The Challenge in New York</a:t>
            </a:r>
            <a:br>
              <a:rPr lang="en-US" sz="3600" b="1" dirty="0" smtClean="0"/>
            </a:br>
            <a:r>
              <a:rPr lang="en-US" sz="3600" dirty="0" smtClean="0"/>
              <a:t>New York’s Natural-Gas Plants Release Millions of Tons of CO₂ Every Year</a:t>
            </a:r>
            <a:r>
              <a:rPr lang="en-US" sz="36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Ravenswood Generating Station Long Island City New York — Stock Photo © felixtm #279322892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7660"/>
          <a:stretch>
            <a:fillRect/>
          </a:stretch>
        </p:blipFill>
        <p:spPr>
          <a:xfrm>
            <a:off x="304800" y="2057400"/>
            <a:ext cx="6000892" cy="3809587"/>
          </a:xfrm>
        </p:spPr>
      </p:pic>
      <p:sp>
        <p:nvSpPr>
          <p:cNvPr id="5" name="Rectangle 4"/>
          <p:cNvSpPr/>
          <p:nvPr/>
        </p:nvSpPr>
        <p:spPr>
          <a:xfrm>
            <a:off x="1295400" y="5867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Ravenswood Generating Station Long Island City New York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00800" y="2057400"/>
            <a:ext cx="2743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Ravenswood (Queens) — 1.29 million tons</a:t>
            </a:r>
          </a:p>
          <a:p>
            <a:endParaRPr lang="en-US" dirty="0" smtClean="0"/>
          </a:p>
          <a:p>
            <a:r>
              <a:rPr lang="en-US" dirty="0" smtClean="0"/>
              <a:t>Astoria Complex — 717,000 tons</a:t>
            </a:r>
          </a:p>
          <a:p>
            <a:endParaRPr lang="en-US" dirty="0" smtClean="0"/>
          </a:p>
          <a:p>
            <a:r>
              <a:rPr lang="en-US" dirty="0" smtClean="0"/>
              <a:t>Arthur Kill (Staten Island) — 635,000 tons</a:t>
            </a:r>
          </a:p>
          <a:p>
            <a:endParaRPr lang="en-US" dirty="0" smtClean="0"/>
          </a:p>
          <a:p>
            <a:r>
              <a:rPr lang="en-US" dirty="0" smtClean="0"/>
              <a:t>Bethlehem (Albany area) — 2.27 million tons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01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Proven Solution Title: </a:t>
            </a:r>
            <a:r>
              <a:rPr lang="en-US" dirty="0" err="1" smtClean="0"/>
              <a:t>SkyNano’s</a:t>
            </a:r>
            <a:r>
              <a:rPr lang="en-US" dirty="0" smtClean="0"/>
              <a:t> Technology: Flue Gas → Valuable Carbon </a:t>
            </a:r>
            <a:r>
              <a:rPr lang="en-US" dirty="0" err="1" smtClean="0"/>
              <a:t>Nanotubes</a:t>
            </a:r>
            <a:endParaRPr lang="en-US" dirty="0"/>
          </a:p>
        </p:txBody>
      </p:sp>
      <p:pic>
        <p:nvPicPr>
          <p:cNvPr id="4" name="Content Placeholder 3" descr="Ravenswood Generating Station Long Island City New York — Stock Photo © felixtm #279322892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" y="1981200"/>
            <a:ext cx="6324599" cy="4267200"/>
          </a:xfrm>
        </p:spPr>
      </p:pic>
      <p:sp>
        <p:nvSpPr>
          <p:cNvPr id="5" name="Rectangle 4"/>
          <p:cNvSpPr/>
          <p:nvPr/>
        </p:nvSpPr>
        <p:spPr>
          <a:xfrm>
            <a:off x="457200" y="6211669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Large-scale electrolytic molten carbonate carbon capture and transformation to carbon </a:t>
            </a:r>
            <a:r>
              <a:rPr lang="en-US" dirty="0" err="1" smtClean="0"/>
              <a:t>nanotubes</a:t>
            </a:r>
            <a:r>
              <a:rPr lang="en-US" dirty="0" smtClean="0"/>
              <a:t> and other </a:t>
            </a:r>
            <a:r>
              <a:rPr lang="en-US" dirty="0" err="1" smtClean="0"/>
              <a:t>graphene</a:t>
            </a:r>
            <a:r>
              <a:rPr lang="en-US" dirty="0" smtClean="0"/>
              <a:t> </a:t>
            </a:r>
            <a:r>
              <a:rPr lang="en-US" dirty="0" err="1" smtClean="0"/>
              <a:t>nanocarbons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477000" y="1981200"/>
            <a:ext cx="2667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Already demonstrated on real power-plant exhaust</a:t>
            </a:r>
          </a:p>
          <a:p>
            <a:endParaRPr lang="en-US" dirty="0" smtClean="0"/>
          </a:p>
          <a:p>
            <a:r>
              <a:rPr lang="en-US" dirty="0" smtClean="0"/>
              <a:t>Molten-salt electrolysis captures CO₂ and turns it into high-purity CNTs + pure oxygen</a:t>
            </a:r>
          </a:p>
          <a:p>
            <a:endParaRPr lang="en-US" dirty="0" smtClean="0"/>
          </a:p>
          <a:p>
            <a:r>
              <a:rPr lang="en-US" dirty="0" smtClean="0"/>
              <a:t>CNTs are used in batteries, tires, composites — sold at premium prices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What </a:t>
            </a:r>
            <a:r>
              <a:rPr lang="en-US" sz="3100" dirty="0" smtClean="0"/>
              <a:t>the CNTs Actually Look Like Title: High-Value Product = High-Value Impact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53000" y="1981200"/>
            <a:ext cx="2590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MSE </a:t>
            </a:r>
            <a:r>
              <a:rPr lang="en-US" dirty="0" smtClean="0"/>
              <a:t>PRO </a:t>
            </a:r>
            <a:r>
              <a:rPr lang="en-US" dirty="0"/>
              <a:t>High Purity Graphitized Carboxylic Multi-Walled Carbon </a:t>
            </a:r>
            <a:r>
              <a:rPr lang="en-US" dirty="0" err="1"/>
              <a:t>Nanotubes</a:t>
            </a:r>
            <a:r>
              <a:rPr lang="en-US" dirty="0"/>
              <a:t>, 30g – MSE Supplies LLC </a:t>
            </a:r>
          </a:p>
        </p:txBody>
      </p:sp>
      <p:pic>
        <p:nvPicPr>
          <p:cNvPr id="7" name="Content Placeholder 6" descr="MSE PRO High Purity Graphitized Carboxylic Multi-Walled Carbon Nanotubes, 30g – MSE Supplies LLC_72.t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6019" t="17802" r="6019" b="32030"/>
          <a:stretch>
            <a:fillRect/>
          </a:stretch>
        </p:blipFill>
        <p:spPr>
          <a:xfrm>
            <a:off x="838200" y="1828800"/>
            <a:ext cx="3657600" cy="2699657"/>
          </a:xfrm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4549676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Though this image depicts</a:t>
            </a:r>
            <a:r>
              <a:rPr kumimoji="0" lang="en-US" sz="1800" b="0" u="none" strike="noStrike" cap="none" normalizeH="0" dirty="0" smtClean="0">
                <a:ln>
                  <a:noFill/>
                </a:ln>
                <a:effectLst/>
                <a:latin typeface="+mj-lt"/>
              </a:rPr>
              <a:t> a seemingly twisted morass of hair, its quite misleading  in its the apparent lack of value.  Indeed what you see is a </a:t>
            </a:r>
            <a:r>
              <a:rPr kumimoji="0" lang="en-US" sz="1800" b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microscope view of CNTs  (Carbon </a:t>
            </a:r>
            <a:r>
              <a:rPr kumimoji="0" lang="en-US" sz="1800" b="0" u="none" strike="noStrike" cap="none" normalizeH="0" baseline="0" dirty="0" err="1" smtClean="0">
                <a:ln>
                  <a:noFill/>
                </a:ln>
                <a:effectLst/>
                <a:latin typeface="+mj-lt"/>
              </a:rPr>
              <a:t>nano</a:t>
            </a:r>
            <a:r>
              <a:rPr kumimoji="0" lang="en-US" sz="1800" b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 tubes) –a</a:t>
            </a:r>
            <a:r>
              <a:rPr kumimoji="0" lang="en-US" sz="1800" b="0" u="none" strike="noStrike" cap="none" normalizeH="0" dirty="0" smtClean="0">
                <a:ln>
                  <a:noFill/>
                </a:ln>
                <a:effectLst/>
                <a:latin typeface="+mj-lt"/>
              </a:rPr>
              <a:t> </a:t>
            </a:r>
            <a:r>
              <a:rPr kumimoji="0" lang="en-US" sz="1800" b="0" u="none" strike="noStrike" cap="none" normalizeH="0" baseline="0" dirty="0" smtClean="0">
                <a:ln>
                  <a:noFill/>
                </a:ln>
                <a:effectLst/>
                <a:latin typeface="+mj-lt"/>
              </a:rPr>
              <a:t>truly high-value product we'll create from emissions.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+mj-lt"/>
              </a:rPr>
              <a:t>To show Just </a:t>
            </a:r>
            <a:r>
              <a:rPr lang="en-US" dirty="0">
                <a:latin typeface="+mj-lt"/>
              </a:rPr>
              <a:t>h</a:t>
            </a:r>
            <a:r>
              <a:rPr lang="en-US" dirty="0" smtClean="0">
                <a:latin typeface="+mj-lt"/>
              </a:rPr>
              <a:t>ow valuable these microscopic strands are; and why. One need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+mj-lt"/>
              </a:rPr>
              <a:t>Only understand that these tiny tubes are stronger than steel and worth up to $40 - $85 / per ton.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New York Financial </a:t>
            </a:r>
            <a:r>
              <a:rPr lang="en-US" sz="3100" dirty="0" err="1" smtClean="0"/>
              <a:t>Opportunity:n</a:t>
            </a:r>
            <a:r>
              <a:rPr lang="en-US" sz="3100" dirty="0" smtClean="0"/>
              <a:t> Real </a:t>
            </a:r>
            <a:r>
              <a:rPr lang="en-US" sz="3100" dirty="0" smtClean="0"/>
              <a:t>Numbers – Even at 80% Capture </a:t>
            </a:r>
            <a:r>
              <a:rPr lang="en-US" sz="3100" dirty="0" smtClean="0"/>
              <a:t>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b="1" dirty="0" smtClean="0"/>
              <a:t>Full-Scale Potential (Revenue Highlight) </a:t>
            </a:r>
            <a:r>
              <a:rPr lang="en-US" dirty="0" smtClean="0"/>
              <a:t>Full-Scale Vision – Ravenswood Example (80% Capture of Carbon)</a:t>
            </a:r>
          </a:p>
          <a:p>
            <a:pPr lvl="0"/>
            <a:r>
              <a:rPr lang="en-US" dirty="0" smtClean="0"/>
              <a:t>Small modular start: 100–500 tons CO₂/year</a:t>
            </a:r>
          </a:p>
          <a:p>
            <a:pPr lvl="0"/>
            <a:r>
              <a:rPr lang="en-US" dirty="0" smtClean="0"/>
              <a:t>CNT produced: 22–110 tons/year (market-ready)</a:t>
            </a:r>
          </a:p>
          <a:p>
            <a:pPr lvl="0"/>
            <a:r>
              <a:rPr lang="en-US" dirty="0" smtClean="0"/>
              <a:t>45Q credits: $8,500 – $42,500/year</a:t>
            </a:r>
          </a:p>
          <a:p>
            <a:pPr lvl="0"/>
            <a:r>
              <a:rPr lang="en-US" dirty="0" smtClean="0"/>
              <a:t>CNT sales: $880,000 – $4,400,000/year</a:t>
            </a:r>
          </a:p>
          <a:p>
            <a:pPr lvl="0"/>
            <a:r>
              <a:rPr lang="en-US" b="1" dirty="0" smtClean="0"/>
              <a:t>Total gross revenue: $888,500 – $4,442,500/year</a:t>
            </a:r>
            <a:endParaRPr lang="en-US" dirty="0" smtClean="0"/>
          </a:p>
          <a:p>
            <a:pPr lvl="0"/>
            <a:r>
              <a:rPr lang="en-US" dirty="0" smtClean="0"/>
              <a:t>After OPEX (electricity dominant): Net positive quickly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 smtClean="0"/>
              <a:t>How We Make It Happen Title: Our Church-Owned For-Profit Subsidiary Model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In Indiana, Putting Up Solar Panels Is Doing God's Work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143000"/>
            <a:ext cx="4586817" cy="3440113"/>
          </a:xfrm>
        </p:spPr>
      </p:pic>
      <p:sp>
        <p:nvSpPr>
          <p:cNvPr id="5" name="Rectangle 4"/>
          <p:cNvSpPr/>
          <p:nvPr/>
        </p:nvSpPr>
        <p:spPr>
          <a:xfrm>
            <a:off x="4800600" y="1143000"/>
            <a:ext cx="35052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100% owned by our 501(c)(3) church Protects tax-exempt status</a:t>
            </a:r>
          </a:p>
          <a:p>
            <a:endParaRPr lang="en-US" sz="2000" dirty="0" smtClean="0"/>
          </a:p>
          <a:p>
            <a:r>
              <a:rPr lang="en-US" sz="2000" dirty="0" smtClean="0"/>
              <a:t>Eligible for federal 45Q credits + SBIR grants + NYSERDA funding</a:t>
            </a:r>
          </a:p>
          <a:p>
            <a:endParaRPr lang="en-US" sz="2000" dirty="0" smtClean="0"/>
          </a:p>
          <a:p>
            <a:r>
              <a:rPr lang="en-US" sz="2000" dirty="0" smtClean="0"/>
              <a:t>Revenue returns to ministry, jobs, and outreach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Community &amp; Kingdom Impact Title: Local Jobs + Ministry Funding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581400"/>
          </a:xfrm>
        </p:spPr>
        <p:txBody>
          <a:bodyPr/>
          <a:lstStyle/>
          <a:p>
            <a:r>
              <a:rPr lang="en-US" dirty="0" smtClean="0"/>
              <a:t>Manufacturing and operations jobs right here in New York</a:t>
            </a:r>
          </a:p>
          <a:p>
            <a:r>
              <a:rPr lang="en-US" dirty="0" smtClean="0"/>
              <a:t>Revenue supports missions, scholarships, food pantry, and more</a:t>
            </a:r>
          </a:p>
          <a:p>
            <a:r>
              <a:rPr lang="en-US" dirty="0" smtClean="0"/>
              <a:t>Permanent carbon storage in durable products = true stewardship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Why This Is Wise &amp; Faithful </a:t>
            </a:r>
            <a:r>
              <a:rPr lang="en-US" sz="3600" dirty="0" smtClean="0"/>
              <a:t>: </a:t>
            </a:r>
            <a:r>
              <a:rPr lang="en-US" sz="3600" dirty="0" smtClean="0"/>
              <a:t>Intelligent + Aligned with Our Values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Proven technology</a:t>
            </a:r>
          </a:p>
          <a:p>
            <a:r>
              <a:rPr lang="en-US" dirty="0" smtClean="0"/>
              <a:t>Massive federal incentives already in place</a:t>
            </a:r>
          </a:p>
          <a:p>
            <a:r>
              <a:rPr lang="en-US" dirty="0" smtClean="0"/>
              <a:t>Multi-state synergy (NY, NJ, MD, TX)</a:t>
            </a:r>
          </a:p>
          <a:p>
            <a:r>
              <a:rPr lang="en-US" dirty="0" smtClean="0"/>
              <a:t>Turns a problem into blessing — exactly what good stewards do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Faithful </a:t>
            </a:r>
            <a:r>
              <a:rPr lang="en-US" dirty="0" smtClean="0"/>
              <a:t>Steps: </a:t>
            </a:r>
            <a:r>
              <a:rPr lang="en-US" dirty="0" smtClean="0"/>
              <a:t>Let’s Move Forward Together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Approve </a:t>
            </a:r>
            <a:r>
              <a:rPr lang="en-US" dirty="0" smtClean="0"/>
              <a:t>formation of the </a:t>
            </a:r>
            <a:r>
              <a:rPr lang="en-US" dirty="0" smtClean="0"/>
              <a:t>subsidiary Devine </a:t>
            </a:r>
            <a:r>
              <a:rPr lang="en-US" dirty="0" err="1" smtClean="0"/>
              <a:t>Stweartship</a:t>
            </a:r>
            <a:r>
              <a:rPr lang="en-US" smtClean="0"/>
              <a:t> LLC</a:t>
            </a:r>
            <a:endParaRPr lang="en-US" dirty="0" smtClean="0"/>
          </a:p>
          <a:p>
            <a:r>
              <a:rPr lang="en-US" dirty="0" smtClean="0"/>
              <a:t>Reach out to </a:t>
            </a:r>
            <a:r>
              <a:rPr lang="en-US" dirty="0" err="1" smtClean="0"/>
              <a:t>SkyNano</a:t>
            </a:r>
            <a:r>
              <a:rPr lang="en-US" dirty="0" smtClean="0"/>
              <a:t> for licensing</a:t>
            </a:r>
          </a:p>
          <a:p>
            <a:r>
              <a:rPr lang="en-US" dirty="0" smtClean="0"/>
              <a:t>Submit first grant applications (already drafted)</a:t>
            </a:r>
          </a:p>
          <a:p>
            <a:r>
              <a:rPr lang="en-US" dirty="0" smtClean="0"/>
              <a:t>Start with a small pilot at one New York plant</a:t>
            </a:r>
          </a:p>
          <a:p>
            <a:r>
              <a:rPr lang="en-US" b="1" dirty="0" smtClean="0"/>
              <a:t>Call to Action:</a:t>
            </a:r>
            <a:r>
              <a:rPr lang="en-US" dirty="0" smtClean="0"/>
              <a:t> “Would you pray with us and support this work?”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138</TotalTime>
  <Words>650</Words>
  <Application>Microsoft Office PowerPoint</Application>
  <PresentationFormat>On-screen Show (4:3)</PresentationFormat>
  <Paragraphs>72</Paragraphs>
  <Slides>10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Apex</vt:lpstr>
      <vt:lpstr>Stewarding God’s Creation: A Smart &amp; Faithful Opportunity  Turning Power Plant Emissions into Jobs, Revenue &amp; Blessing Church of Eternal </vt:lpstr>
      <vt:lpstr>        Biblical Foundation: God Calls Us to Be Stewards  “The Lord God took the man and put him in the Garden of Eden to work it and take care of it.” — Genesis 2:15;   “The earth is the Lord’s, and everything in it.” — Psalm 24:1 Our NY based church  is perfectly positioned to lead     </vt:lpstr>
      <vt:lpstr>  The Challenge in New York New York’s Natural-Gas Plants Release Millions of Tons of CO₂ Every Year  </vt:lpstr>
      <vt:lpstr>The Proven Solution Title: SkyNano’s Technology: Flue Gas → Valuable Carbon Nanotubes</vt:lpstr>
      <vt:lpstr>   What the CNTs Actually Look Like Title: High-Value Product = High-Value Impact  </vt:lpstr>
      <vt:lpstr> New York Financial Opportunity:n Real Numbers – Even at 80% Capture Rate</vt:lpstr>
      <vt:lpstr>How We Make It Happen Title: Our Church-Owned For-Profit Subsidiary Model </vt:lpstr>
      <vt:lpstr>Community &amp; Kingdom Impact Title: Local Jobs + Ministry Funding </vt:lpstr>
      <vt:lpstr>Why This Is Wise &amp; Faithful : Intelligent + Aligned with Our Values </vt:lpstr>
      <vt:lpstr>Next Faithful Steps: Let’s Move Forward Together </vt:lpstr>
    </vt:vector>
  </TitlesOfParts>
  <Company>CCA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Stewarding God’s Creation: A Smart &amp; Faithful Opportunity  Turning Power Plant Emissions into Jobs, Revenue &amp; Blessing Church of Eternal </dc:title>
  <dc:creator>Admin</dc:creator>
  <cp:lastModifiedBy>Admin</cp:lastModifiedBy>
  <cp:revision>24</cp:revision>
  <dcterms:created xsi:type="dcterms:W3CDTF">2026-03-16T16:27:45Z</dcterms:created>
  <dcterms:modified xsi:type="dcterms:W3CDTF">2026-03-16T18:46:29Z</dcterms:modified>
</cp:coreProperties>
</file>